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41" r:id="rId1"/>
  </p:sldMasterIdLst>
  <p:sldIdLst>
    <p:sldId id="256" r:id="rId2"/>
    <p:sldId id="257" r:id="rId3"/>
    <p:sldId id="263" r:id="rId4"/>
    <p:sldId id="262" r:id="rId5"/>
    <p:sldId id="261" r:id="rId6"/>
    <p:sldId id="260" r:id="rId7"/>
    <p:sldId id="258" r:id="rId8"/>
    <p:sldId id="259" r:id="rId9"/>
    <p:sldId id="264" r:id="rId10"/>
    <p:sldId id="265" r:id="rId11"/>
    <p:sldId id="266" r:id="rId12"/>
    <p:sldId id="267" r:id="rId13"/>
    <p:sldId id="268" r:id="rId14"/>
    <p:sldId id="269" r:id="rId15"/>
    <p:sldId id="270" r:id="rId16"/>
  </p:sldIdLst>
  <p:sldSz cx="12192000" cy="6858000"/>
  <p:notesSz cx="6858000" cy="9144000"/>
  <p:embeddedFontLst>
    <p:embeddedFont>
      <p:font typeface="2  Esfehan" panose="00000700000000000000" pitchFamily="2" charset="-78"/>
      <p:bold r:id="rId17"/>
    </p:embeddedFont>
    <p:embeddedFont>
      <p:font typeface="Calibri" panose="020F0502020204030204" pitchFamily="34" charset="0"/>
      <p:regular r:id="rId18"/>
      <p:bold r:id="rId19"/>
      <p:italic r:id="rId20"/>
      <p:boldItalic r:id="rId21"/>
    </p:embeddedFont>
    <p:embeddedFont>
      <p:font typeface="2  Titr" panose="00000700000000000000" pitchFamily="2" charset="-78"/>
      <p:bold r:id="rId22"/>
    </p:embeddedFont>
    <p:embeddedFont>
      <p:font typeface="2  Davat" panose="00000400000000000000" pitchFamily="2" charset="-78"/>
      <p:regular r:id="rId23"/>
    </p:embeddedFont>
    <p:embeddedFont>
      <p:font typeface="Calibri Light" panose="020F0302020204030204" pitchFamily="34" charset="0"/>
      <p:regular r:id="rId24"/>
      <p:italic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7" d="100"/>
          <a:sy n="97" d="100"/>
        </p:scale>
        <p:origin x="4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101604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3849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5546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5924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3917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7294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7879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1342595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1389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2700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980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9168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2441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15143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5924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32101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7054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7584588"/>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17522" y="1548671"/>
            <a:ext cx="9586452" cy="3805084"/>
          </a:xfrm>
        </p:spPr>
        <p:txBody>
          <a:bodyPr>
            <a:normAutofit/>
            <a:scene3d>
              <a:camera prst="orthographicFront"/>
              <a:lightRig rig="threePt" dir="t"/>
            </a:scene3d>
            <a:sp3d extrusionH="57150">
              <a:bevelT w="50800" h="38100" prst="riblet"/>
            </a:sp3d>
          </a:bodyPr>
          <a:lstStyle/>
          <a:p>
            <a:pPr algn="ctr" rtl="1"/>
            <a:r>
              <a:rPr lang="fa-IR" sz="80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t>بسم الله الرحمن الرحیم</a:t>
            </a:r>
            <a:r>
              <a:rPr lang="fa-IR" sz="60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t/>
            </a:r>
            <a:br>
              <a:rPr lang="fa-IR" sz="6000"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br>
            <a:r>
              <a:rPr lang="fa-IR" sz="60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t/>
            </a:r>
            <a:br>
              <a:rPr lang="fa-IR" sz="60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br>
            <a:endParaRPr lang="en-US" sz="6000"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endParaRPr>
          </a:p>
        </p:txBody>
      </p:sp>
    </p:spTree>
    <p:extLst>
      <p:ext uri="{BB962C8B-B14F-4D97-AF65-F5344CB8AC3E}">
        <p14:creationId xmlns:p14="http://schemas.microsoft.com/office/powerpoint/2010/main" val="18277952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910" y="602909"/>
            <a:ext cx="10131425" cy="1456267"/>
          </a:xfrm>
        </p:spPr>
        <p:txBody>
          <a:bodyPr>
            <a:normAutofit/>
          </a:bodyPr>
          <a:lstStyle/>
          <a:p>
            <a:pPr algn="r" rtl="1"/>
            <a:r>
              <a:rPr lang="fa-IR" sz="3200" dirty="0" smtClean="0">
                <a:cs typeface="2  Davat" panose="00000400000000000000" pitchFamily="2" charset="-78"/>
              </a:rPr>
              <a:t>گام 8:</a:t>
            </a:r>
            <a:r>
              <a:rPr lang="fa-IR" sz="3200" b="1" dirty="0">
                <a:cs typeface="2  Davat" panose="00000400000000000000" pitchFamily="2" charset="-78"/>
              </a:rPr>
              <a:t>لیست گام هایی که در مرحله قبل تهیه کردید را اولویت بندی و مرتب کنید.</a:t>
            </a:r>
            <a:endParaRPr lang="en-US" sz="3200" dirty="0">
              <a:cs typeface="2  Davat" panose="00000400000000000000" pitchFamily="2" charset="-78"/>
            </a:endParaRPr>
          </a:p>
        </p:txBody>
      </p:sp>
      <p:sp>
        <p:nvSpPr>
          <p:cNvPr id="6" name="Content Placeholder 5"/>
          <p:cNvSpPr>
            <a:spLocks noGrp="1"/>
          </p:cNvSpPr>
          <p:nvPr>
            <p:ph idx="1"/>
          </p:nvPr>
        </p:nvSpPr>
        <p:spPr>
          <a:xfrm>
            <a:off x="4977723" y="2059176"/>
            <a:ext cx="5768935" cy="3246010"/>
          </a:xfrm>
        </p:spPr>
        <p:txBody>
          <a:bodyPr/>
          <a:lstStyle/>
          <a:p>
            <a:pPr algn="r" rtl="1"/>
            <a:r>
              <a:rPr lang="fa-IR" dirty="0" smtClean="0">
                <a:solidFill>
                  <a:srgbClr val="FFFF00"/>
                </a:solidFill>
              </a:rPr>
              <a:t>قانون </a:t>
            </a:r>
            <a:r>
              <a:rPr lang="fa-IR" dirty="0">
                <a:solidFill>
                  <a:srgbClr val="FFFF00"/>
                </a:solidFill>
              </a:rPr>
              <a:t>۲۰ -۸۰</a:t>
            </a:r>
            <a:r>
              <a:rPr lang="fa-IR" dirty="0"/>
              <a:t> این را می گوید: که ۲۰ درصد زمان اولیه ای که صرف سازماندهی و برنامه ریزی برای هدفت تان می کنید. ارزشی معادل ۸۰ درصد از زمان و تلاشی را دارد که برای رسیدن به هدف تان احتیاج است.</a:t>
            </a:r>
          </a:p>
          <a:p>
            <a:pPr algn="r" rtl="1"/>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8335" y="0"/>
            <a:ext cx="1543665" cy="154366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910" y="3170791"/>
            <a:ext cx="4379554" cy="3321571"/>
          </a:xfrm>
          <a:prstGeom prst="rect">
            <a:avLst/>
          </a:prstGeom>
        </p:spPr>
      </p:pic>
    </p:spTree>
    <p:extLst>
      <p:ext uri="{BB962C8B-B14F-4D97-AF65-F5344CB8AC3E}">
        <p14:creationId xmlns:p14="http://schemas.microsoft.com/office/powerpoint/2010/main" val="28199936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206" y="609600"/>
            <a:ext cx="9507794" cy="1456267"/>
          </a:xfrm>
        </p:spPr>
        <p:txBody>
          <a:bodyPr>
            <a:normAutofit/>
          </a:bodyPr>
          <a:lstStyle/>
          <a:p>
            <a:pPr algn="r" rtl="1"/>
            <a:r>
              <a:rPr lang="fa-IR" sz="2800" dirty="0" smtClean="0">
                <a:cs typeface="2  Davat" panose="00000400000000000000" pitchFamily="2" charset="-78"/>
              </a:rPr>
              <a:t>گام9:</a:t>
            </a:r>
            <a:r>
              <a:rPr lang="fa-IR" sz="2800" b="1" dirty="0">
                <a:cs typeface="2  Davat" panose="00000400000000000000" pitchFamily="2" charset="-78"/>
              </a:rPr>
              <a:t>لیست اولویت بندی شده تان را از ابتدای مسیر تا انتهای تکمیل شدن هدف تان سازماندهی و مرتب کنید.</a:t>
            </a:r>
            <a:endParaRPr lang="en-US" sz="2800" dirty="0">
              <a:cs typeface="2  Davat" panose="00000400000000000000" pitchFamily="2" charset="-78"/>
            </a:endParaRPr>
          </a:p>
        </p:txBody>
      </p:sp>
      <p:sp>
        <p:nvSpPr>
          <p:cNvPr id="3" name="Content Placeholder 2"/>
          <p:cNvSpPr>
            <a:spLocks noGrp="1"/>
          </p:cNvSpPr>
          <p:nvPr>
            <p:ph idx="1"/>
          </p:nvPr>
        </p:nvSpPr>
        <p:spPr>
          <a:xfrm>
            <a:off x="5161935" y="2240392"/>
            <a:ext cx="6068245" cy="2842888"/>
          </a:xfrm>
        </p:spPr>
        <p:txBody>
          <a:bodyPr/>
          <a:lstStyle/>
          <a:p>
            <a:pPr algn="r" rtl="1"/>
            <a:r>
              <a:rPr lang="fa-IR" dirty="0" smtClean="0"/>
              <a:t>وقتی </a:t>
            </a:r>
            <a:r>
              <a:rPr lang="fa-IR" dirty="0"/>
              <a:t>که </a:t>
            </a:r>
            <a:r>
              <a:rPr lang="fa-IR" dirty="0">
                <a:solidFill>
                  <a:srgbClr val="FFFF00"/>
                </a:solidFill>
              </a:rPr>
              <a:t>یک هدف و برنامه با جزئیات </a:t>
            </a:r>
            <a:r>
              <a:rPr lang="fa-IR" dirty="0"/>
              <a:t>دارید احتمال رسیدن به هدف تان را برابر افزایش می دهید یعنی ۱۰۰۰ درصد . یک قانون وجود دارد که می گوید هر یک دقیقه که صرف برنامه ریزی می شود </a:t>
            </a:r>
            <a:r>
              <a:rPr lang="fa-IR" dirty="0" smtClean="0"/>
              <a:t>،۱۰دقیقه</a:t>
            </a:r>
            <a:r>
              <a:rPr lang="fa-IR" dirty="0"/>
              <a:t>  در اجرا و انجام هدف صرفه جویی می کند</a:t>
            </a:r>
            <a:r>
              <a:rPr lang="fa-IR" dirty="0" smtClean="0"/>
              <a:t>.</a:t>
            </a:r>
          </a:p>
          <a:p>
            <a:pPr algn="r" rtl="1"/>
            <a:r>
              <a:rPr lang="fa-IR" dirty="0"/>
              <a:t>پس </a:t>
            </a:r>
            <a:r>
              <a:rPr lang="fa-IR" dirty="0">
                <a:solidFill>
                  <a:srgbClr val="FFFF00"/>
                </a:solidFill>
              </a:rPr>
              <a:t>یک برنامه ریز باشید </a:t>
            </a:r>
            <a:r>
              <a:rPr lang="fa-IR" dirty="0"/>
              <a:t>و روی کاغذ فکر کنید هر روز هر هفته و هر ماه را از قبل برنامه ریزی کنید .</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448"/>
          <a:stretch/>
        </p:blipFill>
        <p:spPr>
          <a:xfrm rot="10800000" flipV="1">
            <a:off x="452281" y="3167532"/>
            <a:ext cx="4463847" cy="335593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0"/>
            <a:ext cx="1524000" cy="1512768"/>
          </a:xfrm>
          <a:prstGeom prst="rect">
            <a:avLst/>
          </a:prstGeom>
        </p:spPr>
      </p:pic>
    </p:spTree>
    <p:extLst>
      <p:ext uri="{BB962C8B-B14F-4D97-AF65-F5344CB8AC3E}">
        <p14:creationId xmlns:p14="http://schemas.microsoft.com/office/powerpoint/2010/main" val="400085424"/>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406" y="609601"/>
            <a:ext cx="9802762" cy="1456267"/>
          </a:xfrm>
        </p:spPr>
        <p:txBody>
          <a:bodyPr>
            <a:normAutofit/>
          </a:bodyPr>
          <a:lstStyle/>
          <a:p>
            <a:pPr algn="r" rtl="1"/>
            <a:r>
              <a:rPr lang="fa-IR" sz="2800" dirty="0" smtClean="0">
                <a:cs typeface="2  Davat" panose="00000400000000000000" pitchFamily="2" charset="-78"/>
              </a:rPr>
              <a:t>گام10:</a:t>
            </a:r>
            <a:r>
              <a:rPr lang="fa-IR" sz="2800" b="1" dirty="0">
                <a:cs typeface="2  Davat" panose="00000400000000000000" pitchFamily="2" charset="-78"/>
              </a:rPr>
              <a:t>هر روز تنها بر روی مهم ترین کار همان یک روز تمرکز کنید این کلید مدیریت زمان است.</a:t>
            </a:r>
            <a:endParaRPr lang="en-US" sz="2800" dirty="0">
              <a:cs typeface="2  Davat" panose="00000400000000000000" pitchFamily="2" charset="-78"/>
            </a:endParaRPr>
          </a:p>
        </p:txBody>
      </p:sp>
      <p:sp>
        <p:nvSpPr>
          <p:cNvPr id="3" name="Content Placeholder 2"/>
          <p:cNvSpPr>
            <a:spLocks noGrp="1"/>
          </p:cNvSpPr>
          <p:nvPr>
            <p:ph idx="1"/>
          </p:nvPr>
        </p:nvSpPr>
        <p:spPr>
          <a:xfrm>
            <a:off x="5181600" y="2065868"/>
            <a:ext cx="5476568" cy="2840430"/>
          </a:xfrm>
        </p:spPr>
        <p:txBody>
          <a:bodyPr/>
          <a:lstStyle/>
          <a:p>
            <a:pPr algn="r" rtl="1"/>
            <a:r>
              <a:rPr lang="fa-IR" dirty="0"/>
              <a:t>“</a:t>
            </a:r>
            <a:r>
              <a:rPr lang="fa-IR" dirty="0">
                <a:solidFill>
                  <a:srgbClr val="FFFF00"/>
                </a:solidFill>
              </a:rPr>
              <a:t>مشخص بودن</a:t>
            </a:r>
            <a:r>
              <a:rPr lang="fa-IR" dirty="0"/>
              <a:t>” و “</a:t>
            </a:r>
            <a:r>
              <a:rPr lang="fa-IR" dirty="0">
                <a:solidFill>
                  <a:srgbClr val="FFFF00"/>
                </a:solidFill>
              </a:rPr>
              <a:t>متمرکز بودن</a:t>
            </a:r>
            <a:r>
              <a:rPr lang="fa-IR" dirty="0"/>
              <a:t>” کلیدهای رسیدن به موفقیت است.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918" y="3765754"/>
            <a:ext cx="4593175" cy="27447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8168" y="1"/>
            <a:ext cx="1533832" cy="1533832"/>
          </a:xfrm>
          <a:prstGeom prst="rect">
            <a:avLst/>
          </a:prstGeom>
        </p:spPr>
      </p:pic>
    </p:spTree>
    <p:extLst>
      <p:ext uri="{BB962C8B-B14F-4D97-AF65-F5344CB8AC3E}">
        <p14:creationId xmlns:p14="http://schemas.microsoft.com/office/powerpoint/2010/main" val="4911322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806" y="612741"/>
            <a:ext cx="8898194" cy="1456267"/>
          </a:xfrm>
        </p:spPr>
        <p:txBody>
          <a:bodyPr>
            <a:normAutofit/>
          </a:bodyPr>
          <a:lstStyle/>
          <a:p>
            <a:pPr algn="r" rtl="1"/>
            <a:r>
              <a:rPr lang="fa-IR" sz="2800" dirty="0" smtClean="0">
                <a:cs typeface="2  Davat" panose="00000400000000000000" pitchFamily="2" charset="-78"/>
              </a:rPr>
              <a:t>گام11:</a:t>
            </a:r>
            <a:r>
              <a:rPr lang="fa-IR" sz="2800" b="1" dirty="0">
                <a:cs typeface="2  Davat" panose="00000400000000000000" pitchFamily="2" charset="-78"/>
              </a:rPr>
              <a:t>به انضباط شخصی عادت کنید، این بزرگترین و چالش برانگیزترین گام است.</a:t>
            </a:r>
            <a:endParaRPr lang="en-US" sz="2800" dirty="0">
              <a:cs typeface="2  Davat" panose="00000400000000000000" pitchFamily="2" charset="-78"/>
            </a:endParaRPr>
          </a:p>
        </p:txBody>
      </p:sp>
      <p:sp>
        <p:nvSpPr>
          <p:cNvPr id="3" name="Content Placeholder 2"/>
          <p:cNvSpPr>
            <a:spLocks noGrp="1"/>
          </p:cNvSpPr>
          <p:nvPr>
            <p:ph idx="1"/>
          </p:nvPr>
        </p:nvSpPr>
        <p:spPr>
          <a:xfrm>
            <a:off x="4591664" y="2594350"/>
            <a:ext cx="6076336" cy="2193959"/>
          </a:xfrm>
        </p:spPr>
        <p:txBody>
          <a:bodyPr/>
          <a:lstStyle/>
          <a:p>
            <a:pPr algn="r" rtl="1"/>
            <a:r>
              <a:rPr lang="fa-IR" dirty="0"/>
              <a:t>باید </a:t>
            </a:r>
            <a:r>
              <a:rPr lang="fa-IR" dirty="0">
                <a:solidFill>
                  <a:srgbClr val="FFFF00"/>
                </a:solidFill>
              </a:rPr>
              <a:t>تمام تمرکز </a:t>
            </a:r>
            <a:r>
              <a:rPr lang="fa-IR" dirty="0"/>
              <a:t>خود را تنها بر روی همان </a:t>
            </a:r>
            <a:r>
              <a:rPr lang="fa-IR" dirty="0">
                <a:solidFill>
                  <a:srgbClr val="FFFF00"/>
                </a:solidFill>
              </a:rPr>
              <a:t>یک کار </a:t>
            </a:r>
            <a:r>
              <a:rPr lang="fa-IR" dirty="0"/>
              <a:t>قرار دهید. تا زمانی که آن کار ۱۰۰ درصد به پایان برسد . در مدیریت زمان ما به این کار رسیدگی تنها به یک کار می گوییم. و این کار ۵۰۰ درصد بهره وری شما را افزایش می دهد . این کلید ممارست تمام افراد برتر است.</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0" y="1"/>
            <a:ext cx="1524000" cy="1524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575" y="2762863"/>
            <a:ext cx="3834689" cy="3780503"/>
          </a:xfrm>
          <a:prstGeom prst="rect">
            <a:avLst/>
          </a:prstGeom>
        </p:spPr>
      </p:pic>
    </p:spTree>
    <p:extLst>
      <p:ext uri="{BB962C8B-B14F-4D97-AF65-F5344CB8AC3E}">
        <p14:creationId xmlns:p14="http://schemas.microsoft.com/office/powerpoint/2010/main" val="364436101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6723" y="573547"/>
            <a:ext cx="8870439" cy="1456267"/>
          </a:xfrm>
        </p:spPr>
        <p:txBody>
          <a:bodyPr>
            <a:normAutofit/>
          </a:bodyPr>
          <a:lstStyle/>
          <a:p>
            <a:pPr algn="r" rtl="1"/>
            <a:r>
              <a:rPr lang="fa-IR" sz="2800" dirty="0" smtClean="0">
                <a:cs typeface="2  Davat" panose="00000400000000000000" pitchFamily="2" charset="-78"/>
              </a:rPr>
              <a:t>گام12:</a:t>
            </a:r>
            <a:r>
              <a:rPr lang="fa-IR" sz="2800" b="1" dirty="0">
                <a:cs typeface="2  Davat" panose="00000400000000000000" pitchFamily="2" charset="-78"/>
              </a:rPr>
              <a:t>از قدرت تجسم خلاق خود برای دستیابی به </a:t>
            </a:r>
            <a:r>
              <a:rPr lang="fa-IR" sz="2800" b="1" dirty="0" smtClean="0">
                <a:cs typeface="2  Davat" panose="00000400000000000000" pitchFamily="2" charset="-78"/>
              </a:rPr>
              <a:t>اهداف تان </a:t>
            </a:r>
            <a:r>
              <a:rPr lang="fa-IR" sz="2800" b="1" dirty="0">
                <a:cs typeface="2  Davat" panose="00000400000000000000" pitchFamily="2" charset="-78"/>
              </a:rPr>
              <a:t>بهره ببرید.</a:t>
            </a:r>
            <a:endParaRPr lang="en-US" sz="2800" dirty="0">
              <a:cs typeface="2  Davat" panose="00000400000000000000" pitchFamily="2" charset="-78"/>
            </a:endParaRPr>
          </a:p>
        </p:txBody>
      </p:sp>
      <p:sp>
        <p:nvSpPr>
          <p:cNvPr id="3" name="Content Placeholder 2"/>
          <p:cNvSpPr>
            <a:spLocks noGrp="1"/>
          </p:cNvSpPr>
          <p:nvPr>
            <p:ph idx="1"/>
          </p:nvPr>
        </p:nvSpPr>
        <p:spPr>
          <a:xfrm>
            <a:off x="4866968" y="2603360"/>
            <a:ext cx="5850194" cy="2439493"/>
          </a:xfrm>
        </p:spPr>
        <p:txBody>
          <a:bodyPr/>
          <a:lstStyle/>
          <a:p>
            <a:pPr algn="r" rtl="1"/>
            <a:r>
              <a:rPr lang="fa-IR" dirty="0"/>
              <a:t>شما باید در ذهنتان یک تصویر واضح و روشن و هیجان انگیز و احساسی از هدف تان خلق کنید. به طوری که </a:t>
            </a:r>
            <a:r>
              <a:rPr lang="fa-IR" dirty="0">
                <a:solidFill>
                  <a:srgbClr val="FFFF00"/>
                </a:solidFill>
              </a:rPr>
              <a:t>انگار همین الان به واقعیت تبدیل شده </a:t>
            </a:r>
            <a:r>
              <a:rPr lang="fa-IR" dirty="0"/>
              <a:t>است . اهداف تان را ببینید که هم اکنون به آنها </a:t>
            </a:r>
            <a:r>
              <a:rPr lang="fa-IR" dirty="0" smtClean="0"/>
              <a:t>دست </a:t>
            </a:r>
            <a:r>
              <a:rPr lang="fa-IR" dirty="0"/>
              <a:t>پیدا کرده اید.</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552" y="3352801"/>
            <a:ext cx="4584729" cy="309777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17162" y="1"/>
            <a:ext cx="1474838" cy="1474838"/>
          </a:xfrm>
          <a:prstGeom prst="rect">
            <a:avLst/>
          </a:prstGeom>
        </p:spPr>
      </p:pic>
    </p:spTree>
    <p:extLst>
      <p:ext uri="{BB962C8B-B14F-4D97-AF65-F5344CB8AC3E}">
        <p14:creationId xmlns:p14="http://schemas.microsoft.com/office/powerpoint/2010/main" val="3132424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96182" y="2517057"/>
            <a:ext cx="9261986" cy="3416320"/>
          </a:xfrm>
          <a:prstGeom prst="rect">
            <a:avLst/>
          </a:prstGeom>
        </p:spPr>
        <p:txBody>
          <a:bodyPr wrap="square">
            <a:spAutoFit/>
          </a:bodyPr>
          <a:lstStyle/>
          <a:p>
            <a:pPr algn="r" rtl="1"/>
            <a:r>
              <a:rPr lang="fa-IR"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t>از توجه شما </a:t>
            </a:r>
            <a:r>
              <a:rPr lang="fa-IR" sz="72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t>سپاس </a:t>
            </a:r>
            <a:r>
              <a:rPr lang="fa-IR" sz="720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rPr>
              <a:t>گزاریم</a:t>
            </a:r>
            <a:endParaRPr lang="fa-IR" sz="72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endParaRPr>
          </a:p>
          <a:p>
            <a:pPr algn="r" rtl="1"/>
            <a:endParaRPr lang="fa-IR"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endParaRPr>
          </a:p>
          <a:p>
            <a:pPr algn="r" rtl="1"/>
            <a:endPar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Esfehan" panose="00000700000000000000" pitchFamily="2" charset="-78"/>
            </a:endParaRPr>
          </a:p>
        </p:txBody>
      </p:sp>
    </p:spTree>
    <p:extLst>
      <p:ext uri="{BB962C8B-B14F-4D97-AF65-F5344CB8AC3E}">
        <p14:creationId xmlns:p14="http://schemas.microsoft.com/office/powerpoint/2010/main" val="3105486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924" y="1268362"/>
            <a:ext cx="9930580" cy="5024284"/>
          </a:xfrm>
        </p:spPr>
        <p:txBody>
          <a:bodyPr>
            <a:normAutofit/>
          </a:bodyPr>
          <a:lstStyle/>
          <a:p>
            <a:pPr algn="ctr" rtl="1"/>
            <a:r>
              <a:rPr lang="fa-IR" sz="4000" cap="none" dirty="0" smtClean="0">
                <a:ln w="0"/>
                <a:solidFill>
                  <a:srgbClr val="FF0000"/>
                </a:solidFill>
                <a:effectLst>
                  <a:reflection blurRad="6350" stA="53000" endA="300" endPos="35500" dir="5400000" sy="-90000" algn="bl" rotWithShape="0"/>
                </a:effectLst>
                <a:cs typeface="2  Titr" panose="00000700000000000000" pitchFamily="2" charset="-78"/>
              </a:rPr>
              <a:t>تکنیک های هدف گذاری</a:t>
            </a:r>
            <a: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t/>
            </a:r>
            <a:b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br>
            <a:r>
              <a:rPr lang="fa-IR"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t/>
            </a:r>
            <a:br>
              <a:rPr lang="fa-IR"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br>
            <a: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t>مدرس:مهندس بهرام رفیعی</a:t>
            </a:r>
            <a:b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br>
            <a: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t/>
            </a:r>
            <a:b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br>
            <a: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t>مدیریت ارشد نمایندگی42566/938</a:t>
            </a:r>
            <a:b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br>
            <a: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t/>
            </a:r>
            <a:b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br>
            <a: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t>بهار1401</a:t>
            </a:r>
            <a:br>
              <a:rPr lang="fa-IR" cap="none"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rPr>
            </a:br>
            <a:endParaRPr lang="en-US" cap="none"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2  Titr" panose="00000700000000000000" pitchFamily="2" charset="-78"/>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3535" y="0"/>
            <a:ext cx="1848465" cy="1848465"/>
          </a:xfrm>
          <a:prstGeom prst="rect">
            <a:avLst/>
          </a:prstGeom>
        </p:spPr>
      </p:pic>
      <p:pic>
        <p:nvPicPr>
          <p:cNvPr id="4" name="_- Powerpoint 10 (3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55639" y="6213986"/>
            <a:ext cx="498987" cy="498987"/>
          </a:xfrm>
          <a:prstGeom prst="rect">
            <a:avLst/>
          </a:prstGeom>
        </p:spPr>
      </p:pic>
    </p:spTree>
    <p:extLst>
      <p:ext uri="{BB962C8B-B14F-4D97-AF65-F5344CB8AC3E}">
        <p14:creationId xmlns:p14="http://schemas.microsoft.com/office/powerpoint/2010/main" val="5066242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remove"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500" y="459659"/>
            <a:ext cx="9178004" cy="1456267"/>
          </a:xfrm>
        </p:spPr>
        <p:txBody>
          <a:bodyPr>
            <a:normAutofit/>
          </a:bodyPr>
          <a:lstStyle/>
          <a:p>
            <a:pPr algn="r" rtl="1"/>
            <a:r>
              <a:rPr lang="fa-IR" sz="3200" dirty="0" smtClean="0">
                <a:cs typeface="2  Davat" panose="00000400000000000000" pitchFamily="2" charset="-78"/>
              </a:rPr>
              <a:t>گام 1: </a:t>
            </a:r>
            <a:r>
              <a:rPr lang="fa-IR" sz="2800" b="1" dirty="0">
                <a:cs typeface="2  Davat" panose="00000400000000000000" pitchFamily="2" charset="-78"/>
              </a:rPr>
              <a:t>تصمیم بگیرید که دقیقاً در هر قسمت از زندگیتان چه می خواهید؟</a:t>
            </a:r>
            <a:endParaRPr lang="en-US" sz="2800" dirty="0">
              <a:cs typeface="2  Davat" panose="00000400000000000000" pitchFamily="2" charset="-78"/>
            </a:endParaRPr>
          </a:p>
        </p:txBody>
      </p:sp>
      <p:sp>
        <p:nvSpPr>
          <p:cNvPr id="3" name="Content Placeholder 2"/>
          <p:cNvSpPr>
            <a:spLocks noGrp="1"/>
          </p:cNvSpPr>
          <p:nvPr>
            <p:ph idx="1"/>
          </p:nvPr>
        </p:nvSpPr>
        <p:spPr>
          <a:xfrm>
            <a:off x="5240733" y="2685201"/>
            <a:ext cx="5466059" cy="2722576"/>
          </a:xfrm>
        </p:spPr>
        <p:txBody>
          <a:bodyPr>
            <a:normAutofit fontScale="92500" lnSpcReduction="10000"/>
          </a:bodyPr>
          <a:lstStyle/>
          <a:p>
            <a:pPr algn="r" rtl="1"/>
            <a:r>
              <a:rPr lang="fa-IR" dirty="0"/>
              <a:t>افراد موفق در مورد چیزی که می خواهند </a:t>
            </a:r>
            <a:r>
              <a:rPr lang="fa-IR" dirty="0">
                <a:solidFill>
                  <a:srgbClr val="FFFF00"/>
                </a:solidFill>
              </a:rPr>
              <a:t>خیلی شفاف و روشن </a:t>
            </a:r>
            <a:r>
              <a:rPr lang="fa-IR" dirty="0"/>
              <a:t>هستند</a:t>
            </a:r>
            <a:r>
              <a:rPr lang="fa-IR" dirty="0" smtClean="0"/>
              <a:t>.</a:t>
            </a:r>
          </a:p>
          <a:p>
            <a:pPr algn="r" rtl="1"/>
            <a:r>
              <a:rPr lang="fa-IR" dirty="0" smtClean="0"/>
              <a:t>درآمد</a:t>
            </a:r>
            <a:endParaRPr lang="fa-IR" dirty="0"/>
          </a:p>
          <a:p>
            <a:pPr algn="r" rtl="1"/>
            <a:r>
              <a:rPr lang="fa-IR" dirty="0"/>
              <a:t>خانواده</a:t>
            </a:r>
          </a:p>
          <a:p>
            <a:pPr algn="r" rtl="1"/>
            <a:r>
              <a:rPr lang="fa-IR" dirty="0"/>
              <a:t>سلامتی</a:t>
            </a:r>
          </a:p>
          <a:p>
            <a:pPr algn="r" rtl="1"/>
            <a:r>
              <a:rPr lang="fa-IR" dirty="0"/>
              <a:t>سرمایه </a:t>
            </a:r>
            <a:r>
              <a:rPr lang="fa-IR" dirty="0" smtClean="0"/>
              <a:t>خالص</a:t>
            </a:r>
          </a:p>
          <a:p>
            <a:pPr algn="r" rtl="1"/>
            <a:r>
              <a:rPr lang="fa-IR" dirty="0" smtClean="0"/>
              <a:t>........</a:t>
            </a:r>
            <a:endParaRPr lang="fa-IR" dirty="0"/>
          </a:p>
          <a:p>
            <a:pPr algn="r" rtl="1"/>
            <a:r>
              <a:rPr lang="fa-IR" dirty="0"/>
              <a:t>باید ابتدا </a:t>
            </a:r>
            <a:r>
              <a:rPr lang="fa-IR" dirty="0">
                <a:solidFill>
                  <a:srgbClr val="FF0000"/>
                </a:solidFill>
              </a:rPr>
              <a:t>ترس ها و محدودیت هایی </a:t>
            </a:r>
            <a:r>
              <a:rPr lang="fa-IR" dirty="0"/>
              <a:t>را که در ذهن خود ایجاد کرده اید را کنار بگذارید .</a:t>
            </a:r>
            <a:endParaRPr lang="en-US" dirty="0"/>
          </a:p>
        </p:txBody>
      </p:sp>
      <p:sp>
        <p:nvSpPr>
          <p:cNvPr id="4" name="AutoShape 2" descr="نقش مهارت تصمیم گیری در زندگی - خبرگزاری مهر | اخبار ایران و جهان | Mehr  News Agency"/>
          <p:cNvSpPr>
            <a:spLocks noChangeAspect="1" noChangeArrowheads="1"/>
          </p:cNvSpPr>
          <p:nvPr/>
        </p:nvSpPr>
        <p:spPr bwMode="auto">
          <a:xfrm>
            <a:off x="155575" y="-822325"/>
            <a:ext cx="2609850" cy="17240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6792" y="-1"/>
            <a:ext cx="1484927" cy="141584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281" y="3624348"/>
            <a:ext cx="4949452" cy="2903655"/>
          </a:xfrm>
          <a:prstGeom prst="rect">
            <a:avLst/>
          </a:prstGeom>
        </p:spPr>
      </p:pic>
    </p:spTree>
    <p:extLst>
      <p:ext uri="{BB962C8B-B14F-4D97-AF65-F5344CB8AC3E}">
        <p14:creationId xmlns:p14="http://schemas.microsoft.com/office/powerpoint/2010/main" val="25811876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1192" y="489155"/>
            <a:ext cx="7574168" cy="1456267"/>
          </a:xfrm>
        </p:spPr>
        <p:txBody>
          <a:bodyPr>
            <a:normAutofit/>
          </a:bodyPr>
          <a:lstStyle/>
          <a:p>
            <a:pPr algn="r" rtl="1"/>
            <a:r>
              <a:rPr lang="fa-IR" sz="2800" dirty="0" smtClean="0">
                <a:cs typeface="2  Davat" panose="00000400000000000000" pitchFamily="2" charset="-78"/>
              </a:rPr>
              <a:t>گام2:</a:t>
            </a:r>
            <a:r>
              <a:rPr lang="fa-IR" sz="2800" b="1" dirty="0">
                <a:cs typeface="2  Davat" panose="00000400000000000000" pitchFamily="2" charset="-78"/>
              </a:rPr>
              <a:t>تمام اهداف و خواسته های خود را باید مکتوب کنید.</a:t>
            </a:r>
            <a:endParaRPr lang="en-US" sz="2800" dirty="0">
              <a:cs typeface="2  Davat" panose="00000400000000000000" pitchFamily="2" charset="-78"/>
            </a:endParaRPr>
          </a:p>
        </p:txBody>
      </p:sp>
      <p:sp>
        <p:nvSpPr>
          <p:cNvPr id="3" name="Content Placeholder 2"/>
          <p:cNvSpPr>
            <a:spLocks noGrp="1"/>
          </p:cNvSpPr>
          <p:nvPr>
            <p:ph idx="1"/>
          </p:nvPr>
        </p:nvSpPr>
        <p:spPr>
          <a:xfrm>
            <a:off x="4764599" y="1730476"/>
            <a:ext cx="5920761" cy="3491545"/>
          </a:xfrm>
        </p:spPr>
        <p:txBody>
          <a:bodyPr/>
          <a:lstStyle/>
          <a:p>
            <a:pPr algn="r" rtl="1"/>
            <a:r>
              <a:rPr lang="fa-IR" dirty="0"/>
              <a:t>وقتی که اهدافتان را تمیز و واضح می نویسید آنها یک قدرت از خودشان در ذهنتان ایجاد می کنند. چون وقتی شروع به نوشتن کنید، یک ارتباط باور نکردنی بین ذهن و دست به وجود می آید </a:t>
            </a:r>
            <a:r>
              <a:rPr lang="fa-IR" dirty="0" smtClean="0"/>
              <a:t>.</a:t>
            </a:r>
          </a:p>
          <a:p>
            <a:pPr algn="r" rtl="1"/>
            <a:r>
              <a:rPr lang="fa-IR" dirty="0"/>
              <a:t>اهداف شما باید “</a:t>
            </a:r>
            <a:r>
              <a:rPr lang="fa-IR" dirty="0">
                <a:solidFill>
                  <a:srgbClr val="FFFF00"/>
                </a:solidFill>
              </a:rPr>
              <a:t>شفاف</a:t>
            </a:r>
            <a:r>
              <a:rPr lang="fa-IR" dirty="0"/>
              <a:t>” ، “</a:t>
            </a:r>
            <a:r>
              <a:rPr lang="fa-IR" dirty="0">
                <a:solidFill>
                  <a:srgbClr val="FFFF00"/>
                </a:solidFill>
              </a:rPr>
              <a:t>خاص</a:t>
            </a:r>
            <a:r>
              <a:rPr lang="fa-IR" dirty="0"/>
              <a:t>” با  “</a:t>
            </a:r>
            <a:r>
              <a:rPr lang="fa-IR" dirty="0">
                <a:solidFill>
                  <a:srgbClr val="FFFF00"/>
                </a:solidFill>
              </a:rPr>
              <a:t>جزئیات</a:t>
            </a:r>
            <a:r>
              <a:rPr lang="fa-IR" dirty="0"/>
              <a:t>” و “</a:t>
            </a:r>
            <a:r>
              <a:rPr lang="fa-IR" dirty="0">
                <a:solidFill>
                  <a:srgbClr val="FFFF00"/>
                </a:solidFill>
              </a:rPr>
              <a:t>قابل اندازه گیری</a:t>
            </a:r>
            <a:r>
              <a:rPr lang="fa-IR" dirty="0"/>
              <a:t>” باشند.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613" y="3097161"/>
            <a:ext cx="4368798" cy="327659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5360" y="0"/>
            <a:ext cx="1506640" cy="1425677"/>
          </a:xfrm>
          <a:prstGeom prst="rect">
            <a:avLst/>
          </a:prstGeom>
        </p:spPr>
      </p:pic>
    </p:spTree>
    <p:extLst>
      <p:ext uri="{BB962C8B-B14F-4D97-AF65-F5344CB8AC3E}">
        <p14:creationId xmlns:p14="http://schemas.microsoft.com/office/powerpoint/2010/main" val="397784480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4168" y="461840"/>
            <a:ext cx="9212826" cy="1456267"/>
          </a:xfrm>
        </p:spPr>
        <p:txBody>
          <a:bodyPr>
            <a:normAutofit/>
          </a:bodyPr>
          <a:lstStyle/>
          <a:p>
            <a:pPr algn="r" rtl="1"/>
            <a:r>
              <a:rPr lang="fa-IR" sz="2800" dirty="0" smtClean="0">
                <a:cs typeface="2  Davat" panose="00000400000000000000" pitchFamily="2" charset="-78"/>
              </a:rPr>
              <a:t>گام3:</a:t>
            </a:r>
            <a:r>
              <a:rPr lang="fa-IR" sz="2800" b="1" dirty="0">
                <a:cs typeface="2  Davat" panose="00000400000000000000" pitchFamily="2" charset="-78"/>
              </a:rPr>
              <a:t>روبروی هر کدام از اهداف اصلی خود مهلت و زمان مقرری بنویسید.</a:t>
            </a:r>
            <a:endParaRPr lang="en-US" sz="2800" dirty="0">
              <a:cs typeface="2  Davat" panose="00000400000000000000" pitchFamily="2" charset="-78"/>
            </a:endParaRPr>
          </a:p>
        </p:txBody>
      </p:sp>
      <p:sp>
        <p:nvSpPr>
          <p:cNvPr id="3" name="Content Placeholder 2"/>
          <p:cNvSpPr>
            <a:spLocks noGrp="1"/>
          </p:cNvSpPr>
          <p:nvPr>
            <p:ph idx="1"/>
          </p:nvPr>
        </p:nvSpPr>
        <p:spPr>
          <a:xfrm>
            <a:off x="3997336" y="1709448"/>
            <a:ext cx="6660831" cy="3452488"/>
          </a:xfrm>
        </p:spPr>
        <p:txBody>
          <a:bodyPr/>
          <a:lstStyle/>
          <a:p>
            <a:pPr algn="r" rtl="1"/>
            <a:r>
              <a:rPr lang="fa-IR" dirty="0"/>
              <a:t>ضمیر نا خود آگاه شما از این </a:t>
            </a:r>
            <a:r>
              <a:rPr lang="fa-IR" dirty="0">
                <a:solidFill>
                  <a:schemeClr val="accent6">
                    <a:lumMod val="75000"/>
                  </a:schemeClr>
                </a:solidFill>
              </a:rPr>
              <a:t>مهلت  ها به عنوان یک اهرام فشار </a:t>
            </a:r>
            <a:r>
              <a:rPr lang="fa-IR" dirty="0"/>
              <a:t>استفاده می کند </a:t>
            </a:r>
            <a:r>
              <a:rPr lang="fa-IR" dirty="0" smtClean="0"/>
              <a:t>.</a:t>
            </a:r>
          </a:p>
          <a:p>
            <a:pPr algn="r" rtl="1"/>
            <a:r>
              <a:rPr lang="fa-IR" dirty="0" smtClean="0"/>
              <a:t> سپس </a:t>
            </a:r>
            <a:r>
              <a:rPr lang="fa-IR" dirty="0"/>
              <a:t>هر هدف  را به گام های کوچکتر تقسیم </a:t>
            </a:r>
            <a:r>
              <a:rPr lang="fa-IR" dirty="0" smtClean="0"/>
              <a:t>کنید.</a:t>
            </a:r>
          </a:p>
          <a:p>
            <a:pPr algn="r" rtl="1"/>
            <a:r>
              <a:rPr lang="fa-IR" dirty="0"/>
              <a:t>البته ضمیر نا خود آگاهتان بر علیه شما نیز می تواند کار </a:t>
            </a:r>
            <a:r>
              <a:rPr lang="fa-IR" dirty="0" smtClean="0"/>
              <a:t>کند،</a:t>
            </a:r>
            <a:r>
              <a:rPr lang="fa-IR" dirty="0"/>
              <a:t> پس ضمیر ناخود آگاهتان  به شما خواهد گفت : که امکان پذیر </a:t>
            </a:r>
            <a:r>
              <a:rPr lang="fa-IR" dirty="0" smtClean="0"/>
              <a:t>نیست!</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967" y="3028335"/>
            <a:ext cx="3575370" cy="35236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26994" y="0"/>
            <a:ext cx="1465006" cy="1445342"/>
          </a:xfrm>
          <a:prstGeom prst="rect">
            <a:avLst/>
          </a:prstGeom>
        </p:spPr>
      </p:pic>
    </p:spTree>
    <p:extLst>
      <p:ext uri="{BB962C8B-B14F-4D97-AF65-F5344CB8AC3E}">
        <p14:creationId xmlns:p14="http://schemas.microsoft.com/office/powerpoint/2010/main" val="2509950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7291" y="629264"/>
            <a:ext cx="9273561" cy="1456267"/>
          </a:xfrm>
        </p:spPr>
        <p:txBody>
          <a:bodyPr>
            <a:normAutofit/>
          </a:bodyPr>
          <a:lstStyle/>
          <a:p>
            <a:pPr algn="r" rtl="1"/>
            <a:r>
              <a:rPr lang="fa-IR" sz="2800" dirty="0" smtClean="0">
                <a:cs typeface="2  Davat" panose="00000400000000000000" pitchFamily="2" charset="-78"/>
              </a:rPr>
              <a:t>گام 4:</a:t>
            </a:r>
            <a:r>
              <a:rPr lang="fa-IR" sz="3200" b="1" dirty="0">
                <a:cs typeface="2  Davat" panose="00000400000000000000" pitchFamily="2" charset="-78"/>
              </a:rPr>
              <a:t>موانعی را که برای رسیدن به هدفتان باید با آنها روبرو شوید، شناسایی کنید.</a:t>
            </a:r>
            <a:endParaRPr lang="en-US" sz="2800" dirty="0">
              <a:cs typeface="2  Davat" panose="00000400000000000000" pitchFamily="2" charset="-78"/>
            </a:endParaRPr>
          </a:p>
        </p:txBody>
      </p:sp>
      <p:sp>
        <p:nvSpPr>
          <p:cNvPr id="3" name="Content Placeholder 2"/>
          <p:cNvSpPr>
            <a:spLocks noGrp="1"/>
          </p:cNvSpPr>
          <p:nvPr>
            <p:ph idx="1"/>
          </p:nvPr>
        </p:nvSpPr>
        <p:spPr>
          <a:xfrm>
            <a:off x="4589922" y="2271252"/>
            <a:ext cx="6078078" cy="2900516"/>
          </a:xfrm>
        </p:spPr>
        <p:txBody>
          <a:bodyPr/>
          <a:lstStyle/>
          <a:p>
            <a:pPr algn="r" rtl="1"/>
            <a:r>
              <a:rPr lang="fa-IR" dirty="0"/>
              <a:t>یک اصل قدرتمند به نام “</a:t>
            </a:r>
            <a:r>
              <a:rPr lang="fa-IR" dirty="0">
                <a:solidFill>
                  <a:srgbClr val="FF0000"/>
                </a:solidFill>
              </a:rPr>
              <a:t>اصل محدودیت</a:t>
            </a:r>
            <a:r>
              <a:rPr lang="fa-IR" dirty="0"/>
              <a:t>” وجود دارد. که می گوید: همیشه یک عامل محدود کننده و بین شما و هدفتان وجود دارد که سرعت تان را در رسیدن به هدفتان کم می کند </a:t>
            </a:r>
            <a:r>
              <a:rPr lang="fa-IR" dirty="0" smtClean="0"/>
              <a:t>.</a:t>
            </a:r>
          </a:p>
          <a:p>
            <a:pPr algn="r" rtl="1"/>
            <a:r>
              <a:rPr lang="fa-IR" dirty="0" smtClean="0">
                <a:solidFill>
                  <a:srgbClr val="FFFF00"/>
                </a:solidFill>
              </a:rPr>
              <a:t>قانون </a:t>
            </a:r>
            <a:r>
              <a:rPr lang="fa-IR" dirty="0">
                <a:solidFill>
                  <a:srgbClr val="FFFF00"/>
                </a:solidFill>
              </a:rPr>
              <a:t>۲۰-۸۰</a:t>
            </a:r>
            <a:r>
              <a:rPr lang="fa-IR" dirty="0"/>
              <a:t> برای محدودیت ها بکار برده می شود. طبق این قانون ۸۰ درصد از دلایلی که شما را از رسیدن به اهداف تان عقب نگه می دارند درون خودتان قرار دارد آنها بیرون از شما نیستند.</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0" y="1"/>
            <a:ext cx="1524000" cy="15240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245" y="3136490"/>
            <a:ext cx="4284407" cy="3353107"/>
          </a:xfrm>
          <a:prstGeom prst="rect">
            <a:avLst/>
          </a:prstGeom>
        </p:spPr>
      </p:pic>
    </p:spTree>
    <p:extLst>
      <p:ext uri="{BB962C8B-B14F-4D97-AF65-F5344CB8AC3E}">
        <p14:creationId xmlns:p14="http://schemas.microsoft.com/office/powerpoint/2010/main" val="36523157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0374" y="619433"/>
            <a:ext cx="9202005" cy="1456267"/>
          </a:xfrm>
        </p:spPr>
        <p:txBody>
          <a:bodyPr>
            <a:normAutofit/>
          </a:bodyPr>
          <a:lstStyle/>
          <a:p>
            <a:pPr algn="r" rtl="1"/>
            <a:r>
              <a:rPr lang="fa-IR" sz="2800" dirty="0" smtClean="0">
                <a:cs typeface="2  Davat" panose="00000400000000000000" pitchFamily="2" charset="-78"/>
              </a:rPr>
              <a:t>گام5: </a:t>
            </a:r>
            <a:r>
              <a:rPr lang="fa-IR" sz="2800" b="1" dirty="0" smtClean="0">
                <a:cs typeface="2  Davat" panose="00000400000000000000" pitchFamily="2" charset="-78"/>
              </a:rPr>
              <a:t>دانش</a:t>
            </a:r>
            <a:r>
              <a:rPr lang="fa-IR" sz="2800" b="1" dirty="0">
                <a:cs typeface="2  Davat" panose="00000400000000000000" pitchFamily="2" charset="-78"/>
              </a:rPr>
              <a:t>، اطلاعات و مهارت هایی را که نیاز دارید که به هدفتان برسید را مشخص کنید.</a:t>
            </a:r>
            <a:endParaRPr lang="en-US" sz="2800" dirty="0">
              <a:cs typeface="2  Davat" panose="00000400000000000000" pitchFamily="2" charset="-78"/>
            </a:endParaRPr>
          </a:p>
        </p:txBody>
      </p:sp>
      <p:sp>
        <p:nvSpPr>
          <p:cNvPr id="3" name="Content Placeholder 2"/>
          <p:cNvSpPr>
            <a:spLocks noGrp="1"/>
          </p:cNvSpPr>
          <p:nvPr>
            <p:ph idx="1"/>
          </p:nvPr>
        </p:nvSpPr>
        <p:spPr>
          <a:xfrm>
            <a:off x="4835729" y="1672577"/>
            <a:ext cx="5871600" cy="3649133"/>
          </a:xfrm>
        </p:spPr>
        <p:txBody>
          <a:bodyPr/>
          <a:lstStyle/>
          <a:p>
            <a:pPr algn="r" rtl="1"/>
            <a:r>
              <a:rPr lang="fa-IR" dirty="0">
                <a:solidFill>
                  <a:srgbClr val="FFFF00"/>
                </a:solidFill>
              </a:rPr>
              <a:t>مهارت ها</a:t>
            </a:r>
            <a:r>
              <a:rPr lang="fa-IR" dirty="0"/>
              <a:t>یی</a:t>
            </a:r>
            <a:r>
              <a:rPr lang="fa-IR" dirty="0">
                <a:solidFill>
                  <a:srgbClr val="FFFF00"/>
                </a:solidFill>
              </a:rPr>
              <a:t> </a:t>
            </a:r>
            <a:r>
              <a:rPr lang="fa-IR" dirty="0"/>
              <a:t>را که باید توسعه دهید تا در ۱۰ درصد بالای زمینه کاری خودتان باشید را شناسایی کنید و آن ها را </a:t>
            </a:r>
            <a:r>
              <a:rPr lang="fa-IR" dirty="0">
                <a:solidFill>
                  <a:srgbClr val="FFFF00"/>
                </a:solidFill>
              </a:rPr>
              <a:t>مکتوب</a:t>
            </a:r>
            <a:r>
              <a:rPr lang="fa-IR" dirty="0"/>
              <a:t> کنید. </a:t>
            </a:r>
            <a:endParaRPr lang="fa-IR" dirty="0" smtClean="0"/>
          </a:p>
          <a:p>
            <a:pPr algn="r" rtl="1"/>
            <a:r>
              <a:rPr lang="fa-IR" dirty="0" smtClean="0"/>
              <a:t>مهم </a:t>
            </a:r>
            <a:r>
              <a:rPr lang="fa-IR" dirty="0"/>
              <a:t>ترین مهارت ها را به صورت لیستی بنویسید و سپس مهارت شماره یک را مشخص کنید.</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928" y="3057832"/>
            <a:ext cx="4436828" cy="357114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7329" y="0"/>
            <a:ext cx="1484671" cy="1494503"/>
          </a:xfrm>
          <a:prstGeom prst="rect">
            <a:avLst/>
          </a:prstGeom>
        </p:spPr>
      </p:pic>
    </p:spTree>
    <p:extLst>
      <p:ext uri="{BB962C8B-B14F-4D97-AF65-F5344CB8AC3E}">
        <p14:creationId xmlns:p14="http://schemas.microsoft.com/office/powerpoint/2010/main" val="2646216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065" y="651388"/>
            <a:ext cx="9665109" cy="1425677"/>
          </a:xfrm>
        </p:spPr>
        <p:txBody>
          <a:bodyPr>
            <a:normAutofit/>
          </a:bodyPr>
          <a:lstStyle/>
          <a:p>
            <a:pPr algn="r" rtl="1"/>
            <a:r>
              <a:rPr lang="fa-IR" sz="2800" dirty="0" smtClean="0">
                <a:cs typeface="2  Davat" panose="00000400000000000000" pitchFamily="2" charset="-78"/>
              </a:rPr>
              <a:t>گام6:</a:t>
            </a:r>
            <a:r>
              <a:rPr lang="fa-IR" sz="2800" b="1" dirty="0">
                <a:cs typeface="2  Davat" panose="00000400000000000000" pitchFamily="2" charset="-78"/>
              </a:rPr>
              <a:t>کسانی را که می توانند به شما در راه رسیدن به اهدافتان کمک کنند را شناسایی کنید.</a:t>
            </a:r>
            <a:endParaRPr lang="en-US" sz="2800" dirty="0">
              <a:cs typeface="2  Davat" panose="00000400000000000000" pitchFamily="2" charset="-78"/>
            </a:endParaRPr>
          </a:p>
        </p:txBody>
      </p:sp>
      <p:sp>
        <p:nvSpPr>
          <p:cNvPr id="3" name="Content Placeholder 2"/>
          <p:cNvSpPr>
            <a:spLocks noGrp="1"/>
          </p:cNvSpPr>
          <p:nvPr>
            <p:ph idx="1"/>
          </p:nvPr>
        </p:nvSpPr>
        <p:spPr>
          <a:xfrm>
            <a:off x="5023077" y="2187677"/>
            <a:ext cx="5576097" cy="2408903"/>
          </a:xfrm>
        </p:spPr>
        <p:txBody>
          <a:bodyPr/>
          <a:lstStyle/>
          <a:p>
            <a:pPr algn="r" rtl="1"/>
            <a:r>
              <a:rPr lang="fa-IR" dirty="0"/>
              <a:t>یک </a:t>
            </a:r>
            <a:r>
              <a:rPr lang="fa-IR" dirty="0">
                <a:solidFill>
                  <a:srgbClr val="FFFF00"/>
                </a:solidFill>
              </a:rPr>
              <a:t>فرد کلیدی </a:t>
            </a:r>
            <a:r>
              <a:rPr lang="fa-IR" dirty="0"/>
              <a:t>در یک زمان و مکان مشخص در زندگی شما می تواند خیلی تغییر و تفاوت ایجاد کند.</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9175" y="0"/>
            <a:ext cx="1592826" cy="147483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54" y="3392129"/>
            <a:ext cx="4977194" cy="3166755"/>
          </a:xfrm>
          <a:prstGeom prst="rect">
            <a:avLst/>
          </a:prstGeom>
        </p:spPr>
      </p:pic>
    </p:spTree>
    <p:extLst>
      <p:ext uri="{BB962C8B-B14F-4D97-AF65-F5344CB8AC3E}">
        <p14:creationId xmlns:p14="http://schemas.microsoft.com/office/powerpoint/2010/main" val="21246719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2890" y="609600"/>
            <a:ext cx="9440710" cy="1456267"/>
          </a:xfrm>
        </p:spPr>
        <p:txBody>
          <a:bodyPr>
            <a:normAutofit/>
          </a:bodyPr>
          <a:lstStyle/>
          <a:p>
            <a:pPr algn="r" rtl="1"/>
            <a:r>
              <a:rPr lang="fa-IR" sz="2800" dirty="0" smtClean="0">
                <a:cs typeface="2  Davat" panose="00000400000000000000" pitchFamily="2" charset="-78"/>
              </a:rPr>
              <a:t>گام7:</a:t>
            </a:r>
            <a:r>
              <a:rPr lang="fa-IR" sz="2800" b="1" dirty="0">
                <a:cs typeface="2  Davat" panose="00000400000000000000" pitchFamily="2" charset="-78"/>
              </a:rPr>
              <a:t>یک لیست از تمام گام ها و کارهایی که باید بکنید تا به هدف تان برسید تهیه کنید.</a:t>
            </a:r>
            <a:endParaRPr lang="en-US" sz="2800" dirty="0">
              <a:cs typeface="2  Davat" panose="00000400000000000000" pitchFamily="2" charset="-78"/>
            </a:endParaRPr>
          </a:p>
        </p:txBody>
      </p:sp>
      <p:sp>
        <p:nvSpPr>
          <p:cNvPr id="3" name="Content Placeholder 2"/>
          <p:cNvSpPr>
            <a:spLocks noGrp="1"/>
          </p:cNvSpPr>
          <p:nvPr>
            <p:ph idx="1"/>
          </p:nvPr>
        </p:nvSpPr>
        <p:spPr>
          <a:xfrm>
            <a:off x="4876800" y="2290915"/>
            <a:ext cx="6150153" cy="2208024"/>
          </a:xfrm>
        </p:spPr>
        <p:txBody>
          <a:bodyPr/>
          <a:lstStyle/>
          <a:p>
            <a:pPr algn="r" rtl="1"/>
            <a:r>
              <a:rPr lang="fa-IR" dirty="0">
                <a:solidFill>
                  <a:srgbClr val="FFFF00"/>
                </a:solidFill>
              </a:rPr>
              <a:t>چک لیستی </a:t>
            </a:r>
            <a:r>
              <a:rPr lang="fa-IR" dirty="0"/>
              <a:t>از تمام کارهایی که از ابتدا تا انتها باید انجام دهید تهیه کنید احتمال رسیدن به هدف تان ۱۰ برابر می شود</a:t>
            </a:r>
            <a:r>
              <a:rPr lang="fa-IR" dirty="0" smtClean="0"/>
              <a:t>.</a:t>
            </a:r>
          </a:p>
          <a:p>
            <a:pPr algn="r" rtl="1"/>
            <a:endParaRPr lang="fa-IR" dirty="0"/>
          </a:p>
          <a:p>
            <a:pPr algn="r" rtl="1"/>
            <a:r>
              <a:rPr lang="fa-IR" dirty="0" smtClean="0"/>
              <a:t>چیزی </a:t>
            </a:r>
            <a:r>
              <a:rPr lang="fa-IR" dirty="0"/>
              <a:t>که زندگی شما را تغییر می دهد لیستی از گام هاست</a:t>
            </a:r>
            <a:r>
              <a:rPr lang="fa-IR" dirty="0" smtClean="0"/>
              <a:t>.(</a:t>
            </a:r>
            <a:r>
              <a:rPr lang="fa-IR" dirty="0"/>
              <a:t>ناپلئون </a:t>
            </a:r>
            <a:r>
              <a:rPr lang="fa-IR" dirty="0" smtClean="0"/>
              <a:t>هیل)</a:t>
            </a:r>
            <a:endParaRPr lang="fa-IR" dirty="0"/>
          </a:p>
          <a:p>
            <a:pPr algn="r" rtl="1"/>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149" y="3479388"/>
            <a:ext cx="4725191" cy="302956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8335" y="0"/>
            <a:ext cx="1543665" cy="1543665"/>
          </a:xfrm>
          <a:prstGeom prst="rect">
            <a:avLst/>
          </a:prstGeom>
        </p:spPr>
      </p:pic>
    </p:spTree>
    <p:extLst>
      <p:ext uri="{BB962C8B-B14F-4D97-AF65-F5344CB8AC3E}">
        <p14:creationId xmlns:p14="http://schemas.microsoft.com/office/powerpoint/2010/main" val="239152937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203</TotalTime>
  <Words>702</Words>
  <Application>Microsoft Office PowerPoint</Application>
  <PresentationFormat>Widescreen</PresentationFormat>
  <Paragraphs>41</Paragraphs>
  <Slides>15</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2  Esfehan</vt:lpstr>
      <vt:lpstr>Calibri</vt:lpstr>
      <vt:lpstr>2  Titr</vt:lpstr>
      <vt:lpstr>2  Davat</vt:lpstr>
      <vt:lpstr>Arial</vt:lpstr>
      <vt:lpstr>Calibri Light</vt:lpstr>
      <vt:lpstr>Celestial</vt:lpstr>
      <vt:lpstr>بسم الله الرحمن الرحیم  </vt:lpstr>
      <vt:lpstr>تکنیک های هدف گذاری  مدرس:مهندس بهرام رفیعی  مدیریت ارشد نمایندگی42566/938  بهار1401 </vt:lpstr>
      <vt:lpstr>گام 1: تصمیم بگیرید که دقیقاً در هر قسمت از زندگیتان چه می خواهید؟</vt:lpstr>
      <vt:lpstr>گام2:تمام اهداف و خواسته های خود را باید مکتوب کنید.</vt:lpstr>
      <vt:lpstr>گام3:روبروی هر کدام از اهداف اصلی خود مهلت و زمان مقرری بنویسید.</vt:lpstr>
      <vt:lpstr>گام 4:موانعی را که برای رسیدن به هدفتان باید با آنها روبرو شوید، شناسایی کنید.</vt:lpstr>
      <vt:lpstr>گام5: دانش، اطلاعات و مهارت هایی را که نیاز دارید که به هدفتان برسید را مشخص کنید.</vt:lpstr>
      <vt:lpstr>گام6:کسانی را که می توانند به شما در راه رسیدن به اهدافتان کمک کنند را شناسایی کنید.</vt:lpstr>
      <vt:lpstr>گام7:یک لیست از تمام گام ها و کارهایی که باید بکنید تا به هدف تان برسید تهیه کنید.</vt:lpstr>
      <vt:lpstr>گام 8:لیست گام هایی که در مرحله قبل تهیه کردید را اولویت بندی و مرتب کنید.</vt:lpstr>
      <vt:lpstr>گام9:لیست اولویت بندی شده تان را از ابتدای مسیر تا انتهای تکمیل شدن هدف تان سازماندهی و مرتب کنید.</vt:lpstr>
      <vt:lpstr>گام10:هر روز تنها بر روی مهم ترین کار همان یک روز تمرکز کنید این کلید مدیریت زمان است.</vt:lpstr>
      <vt:lpstr>گام11:به انضباط شخصی عادت کنید، این بزرگترین و چالش برانگیزترین گام است.</vt:lpstr>
      <vt:lpstr>گام12:از قدرت تجسم خلاق خود برای دستیابی به اهداف تان بهره ببرید.</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الرحیم</dc:title>
  <dc:creator>EDARI-2</dc:creator>
  <cp:lastModifiedBy>EDARI-2</cp:lastModifiedBy>
  <cp:revision>23</cp:revision>
  <dcterms:created xsi:type="dcterms:W3CDTF">2022-04-09T12:01:33Z</dcterms:created>
  <dcterms:modified xsi:type="dcterms:W3CDTF">2022-04-27T08:38:53Z</dcterms:modified>
</cp:coreProperties>
</file>